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3">
  <p:sldMasterIdLst>
    <p:sldMasterId id="2147483648" r:id="rId1"/>
  </p:sldMasterIdLst>
  <p:notesMasterIdLst>
    <p:notesMasterId r:id="rId6"/>
  </p:notesMasterIdLst>
  <p:handoutMasterIdLst>
    <p:handoutMasterId r:id="rId17"/>
  </p:handoutMasterIdLst>
  <p:sldIdLst>
    <p:sldId id="256" r:id="rId3"/>
    <p:sldId id="257" r:id="rId4"/>
    <p:sldId id="342" r:id="rId5"/>
    <p:sldId id="404" r:id="rId7"/>
    <p:sldId id="379" r:id="rId8"/>
    <p:sldId id="395" r:id="rId9"/>
    <p:sldId id="343" r:id="rId10"/>
    <p:sldId id="398" r:id="rId11"/>
    <p:sldId id="344" r:id="rId12"/>
    <p:sldId id="396" r:id="rId13"/>
    <p:sldId id="310" r:id="rId14"/>
    <p:sldId id="380" r:id="rId15"/>
    <p:sldId id="39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3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3F0A"/>
    <a:srgbClr val="FEBB01"/>
    <a:srgbClr val="FFFA00"/>
    <a:srgbClr val="FEA108"/>
    <a:srgbClr val="D70010"/>
    <a:srgbClr val="E69B19"/>
    <a:srgbClr val="78C6E2"/>
    <a:srgbClr val="57B8DB"/>
    <a:srgbClr val="CCEEFA"/>
    <a:srgbClr val="04B2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543"/>
    <p:restoredTop sz="91050"/>
  </p:normalViewPr>
  <p:slideViewPr>
    <p:cSldViewPr snapToGrid="0" showGuides="1">
      <p:cViewPr varScale="1">
        <p:scale>
          <a:sx n="80" d="100"/>
          <a:sy n="80" d="100"/>
        </p:scale>
        <p:origin x="-1104" y="480"/>
      </p:cViewPr>
      <p:guideLst>
        <p:guide orient="horz" pos="2121"/>
        <p:guide pos="38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20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357A2EA9-045D-4EE7-820A-C525AE8B59A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038D81B4-47AB-4A49-B58A-E16B4E8963E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94EA9A77-0CE4-4E25-84E3-55E754075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14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4F71A85F-987C-4966-9EA5-739D5AF1443F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9%93%8D/29587" TargetMode="External"/><Relationship Id="rId8" Type="http://schemas.openxmlformats.org/officeDocument/2006/relationships/hyperlink" Target="https://baike.baidu.com/item/%E9%93%85%E6%B1%9E" TargetMode="External"/><Relationship Id="rId7" Type="http://schemas.openxmlformats.org/officeDocument/2006/relationships/hyperlink" Target="https://baike.baidu.com/item/%E6%B0%AF%E5%8C%96%E6%B0%A2" TargetMode="External"/><Relationship Id="rId6" Type="http://schemas.openxmlformats.org/officeDocument/2006/relationships/hyperlink" Target="https://baike.baidu.com/item/%E6%B0%AE%E6%B0%A7%E5%8C%96%E7%89%A9" TargetMode="External"/><Relationship Id="rId5" Type="http://schemas.openxmlformats.org/officeDocument/2006/relationships/hyperlink" Target="https://baike.baidu.com/item/%E6%B0%9F%E5%8C%96%E7%89%A9" TargetMode="External"/><Relationship Id="rId4" Type="http://schemas.openxmlformats.org/officeDocument/2006/relationships/hyperlink" Target="https://baike.baidu.com/item/%E7%A1%AB%E5%8C%96%E6%B0%A2" TargetMode="External"/><Relationship Id="rId3" Type="http://schemas.openxmlformats.org/officeDocument/2006/relationships/hyperlink" Target="https://baike.baidu.com/item/%E4%BA%8C%E7%A1%AB%E5%8C%96%E7%A2%B3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r>
              <a:rPr lang="zh-CN" altLang="en-US" dirty="0"/>
              <a:t>废气有：二氧化碳、</a:t>
            </a:r>
            <a:r>
              <a:rPr lang="zh-CN" altLang="en-US" u="none" dirty="0">
                <a:hlinkClick r:id="rId3"/>
              </a:rPr>
              <a:t>二硫化碳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4"/>
              </a:rPr>
              <a:t>硫化氢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5"/>
              </a:rPr>
              <a:t>氟化物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6"/>
              </a:rPr>
              <a:t>氮氧化物</a:t>
            </a:r>
            <a:r>
              <a:rPr lang="zh-CN" altLang="en-US" dirty="0"/>
              <a:t>、氯、</a:t>
            </a:r>
            <a:r>
              <a:rPr lang="zh-CN" altLang="en-US" u="none" dirty="0">
                <a:hlinkClick r:id="rId7"/>
              </a:rPr>
              <a:t>氯化氢</a:t>
            </a:r>
            <a:r>
              <a:rPr lang="zh-CN" altLang="en-US" dirty="0"/>
              <a:t>、一氧化碳、硫酸（雾） </a:t>
            </a:r>
            <a:r>
              <a:rPr lang="zh-CN" altLang="en-US" u="none" dirty="0">
                <a:hlinkClick r:id="rId8"/>
              </a:rPr>
              <a:t>铅汞</a:t>
            </a:r>
            <a:r>
              <a:rPr lang="zh-CN" altLang="en-US" dirty="0"/>
              <a:t>、</a:t>
            </a:r>
            <a:r>
              <a:rPr lang="zh-CN" altLang="en-US" u="none" dirty="0">
                <a:hlinkClick r:id="rId9"/>
              </a:rPr>
              <a:t>铍</a:t>
            </a:r>
            <a:r>
              <a:rPr lang="zh-CN" altLang="en-US" dirty="0"/>
              <a:t>化物、烟尘及生产性粉尘，排入大气，会污染空气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98"/>
              </a:gs>
              <a:gs pos="100000">
                <a:srgbClr val="99DC9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8C6E2"/>
              </a:gs>
              <a:gs pos="100000">
                <a:srgbClr val="00ABE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63F0A"/>
              </a:gs>
              <a:gs pos="100000">
                <a:srgbClr val="D7001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A94A5677-1990-4DEF-94A6-269AB3DAB6C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1976C3AE-BC06-43B9-998E-CC8415D264DE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" name="六边形 56"/>
          <p:cNvSpPr/>
          <p:nvPr/>
        </p:nvSpPr>
        <p:spPr>
          <a:xfrm rot="5400000">
            <a:off x="4426897" y="2932015"/>
            <a:ext cx="4237367" cy="3616159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2" name="六边形 61"/>
          <p:cNvSpPr/>
          <p:nvPr/>
        </p:nvSpPr>
        <p:spPr>
          <a:xfrm rot="5400000" flipH="1">
            <a:off x="2316846" y="3782705"/>
            <a:ext cx="3207864" cy="2737582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3" name="六边形 62"/>
          <p:cNvSpPr/>
          <p:nvPr/>
        </p:nvSpPr>
        <p:spPr>
          <a:xfrm rot="5400000" flipH="1">
            <a:off x="3011672" y="3976487"/>
            <a:ext cx="1188193" cy="1014000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4" name="六边形 63"/>
          <p:cNvSpPr/>
          <p:nvPr/>
        </p:nvSpPr>
        <p:spPr>
          <a:xfrm rot="5400000" flipH="1">
            <a:off x="8493853" y="4536185"/>
            <a:ext cx="1188193" cy="1014000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5" name="六边形 64"/>
          <p:cNvSpPr/>
          <p:nvPr/>
        </p:nvSpPr>
        <p:spPr>
          <a:xfrm rot="5400000" flipH="1">
            <a:off x="8673084" y="5024817"/>
            <a:ext cx="1689837" cy="1442102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6" name="六边形 65"/>
          <p:cNvSpPr/>
          <p:nvPr/>
        </p:nvSpPr>
        <p:spPr>
          <a:xfrm rot="5400000" flipH="1">
            <a:off x="9628397" y="4415558"/>
            <a:ext cx="2635986" cy="2249543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7" name="六边形 66"/>
          <p:cNvSpPr/>
          <p:nvPr/>
        </p:nvSpPr>
        <p:spPr>
          <a:xfrm rot="5400000" flipH="1">
            <a:off x="1805573" y="4356792"/>
            <a:ext cx="1833900" cy="1565045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8" name="六边形 67"/>
          <p:cNvSpPr/>
          <p:nvPr/>
        </p:nvSpPr>
        <p:spPr>
          <a:xfrm rot="5400000" flipH="1">
            <a:off x="-87629" y="4199519"/>
            <a:ext cx="2581335" cy="2202903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2" name="六边形 71"/>
          <p:cNvSpPr/>
          <p:nvPr/>
        </p:nvSpPr>
        <p:spPr>
          <a:xfrm rot="5400000" flipH="1">
            <a:off x="8392054" y="5524267"/>
            <a:ext cx="519340" cy="443204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7" name="直接连接符 6"/>
          <p:cNvCxnSpPr/>
          <p:nvPr/>
        </p:nvCxnSpPr>
        <p:spPr>
          <a:xfrm>
            <a:off x="3236913" y="4379913"/>
            <a:ext cx="5343525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08025" y="1086168"/>
            <a:ext cx="10401300" cy="922020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54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班组、管理部门安全活动培训</a:t>
            </a:r>
            <a:endParaRPr lang="zh-CN" altLang="en-US" sz="5400" b="1" noProof="1" dirty="0" smtClean="0">
              <a:solidFill>
                <a:schemeClr val="bg1"/>
              </a:solidFill>
              <a:latin typeface="Agency FB" pitchFamily="34" charset="0"/>
              <a:ea typeface="+mn-ea"/>
              <a:cs typeface="+mn-cs"/>
            </a:endParaRPr>
          </a:p>
        </p:txBody>
      </p:sp>
      <p:sp>
        <p:nvSpPr>
          <p:cNvPr id="25" name="六边形 24"/>
          <p:cNvSpPr/>
          <p:nvPr/>
        </p:nvSpPr>
        <p:spPr>
          <a:xfrm rot="5400000" flipH="1">
            <a:off x="8315604" y="4158641"/>
            <a:ext cx="519344" cy="443208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65" tmFilter="0, 0; 0.125,0.2665; 0.25,0.4; 0.375,0.465; 0.5,0.5;  0.625,0.535; 0.75,0.6; 0.875,0.7335; 1,1">
                                          <p:stCondLst>
                                            <p:cond delay="36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83" tmFilter="0, 0; 0.125,0.2665; 0.25,0.4; 0.375,0.465; 0.5,0.5;  0.625,0.535; 0.75,0.6; 0.875,0.7335; 1,1">
                                          <p:stCondLst>
                                            <p:cond delay="7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" tmFilter="0, 0; 0.125,0.2665; 0.25,0.4; 0.375,0.465; 0.5,0.5;  0.625,0.535; 0.75,0.6; 0.875,0.7335; 1,1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4">
                                          <p:stCondLst>
                                            <p:cond delay="35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91" decel="50000">
                                          <p:stCondLst>
                                            <p:cond delay="37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4">
                                          <p:stCondLst>
                                            <p:cond delay="7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91" decel="50000">
                                          <p:stCondLst>
                                            <p:cond delay="73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4">
                                          <p:stCondLst>
                                            <p:cond delay="90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91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4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91" decel="50000">
                                          <p:stCondLst>
                                            <p:cond delay="10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72" grpId="0" bldLvl="0" animBg="1"/>
      <p:bldP spid="8" grpId="0" bldLvl="0" animBg="1"/>
      <p:bldP spid="2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4443413" y="60325"/>
            <a:ext cx="2657475" cy="2387600"/>
            <a:chOff x="4442620" y="60325"/>
            <a:chExt cx="2658750" cy="2387602"/>
          </a:xfrm>
        </p:grpSpPr>
        <p:sp>
          <p:nvSpPr>
            <p:cNvPr id="31" name="任意多边形 30"/>
            <p:cNvSpPr/>
            <p:nvPr/>
          </p:nvSpPr>
          <p:spPr>
            <a:xfrm>
              <a:off x="4442620" y="60325"/>
              <a:ext cx="2658750" cy="2387602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8195" name="文本框 11"/>
            <p:cNvSpPr txBox="1"/>
            <p:nvPr/>
          </p:nvSpPr>
          <p:spPr>
            <a:xfrm>
              <a:off x="5141452" y="902923"/>
              <a:ext cx="1313180" cy="7694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4400" dirty="0">
                  <a:solidFill>
                    <a:srgbClr val="2FA598"/>
                  </a:solidFill>
                  <a:latin typeface="锐字云字库超粗黑体1.0" pitchFamily="2" charset="-122"/>
                  <a:ea typeface="锐字云字库超粗黑体1.0" pitchFamily="2" charset="-122"/>
                </a:rPr>
                <a:t>目录</a:t>
              </a:r>
              <a:endParaRPr lang="zh-CN" altLang="en-US" sz="4400" dirty="0">
                <a:solidFill>
                  <a:srgbClr val="2FA598"/>
                </a:solidFill>
                <a:latin typeface="锐字云字库超粗黑体1.0" pitchFamily="2" charset="-122"/>
                <a:ea typeface="锐字云字库超粗黑体1.0" pitchFamily="2" charset="-122"/>
              </a:endParaRPr>
            </a:p>
          </p:txBody>
        </p:sp>
      </p:grpSp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1405255" y="4333875"/>
            <a:ext cx="115062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lvl="1" algn="l"/>
            <a:r>
              <a:rPr lang="zh-CN" altLang="en-US" sz="2000" b="1" dirty="0">
                <a:solidFill>
                  <a:srgbClr val="FF0000"/>
                </a:solidFill>
                <a:latin typeface="方正正纤黑简体" pitchFamily="2" charset="-122"/>
                <a:ea typeface="方正正纤黑简体" pitchFamily="2" charset="-122"/>
              </a:rPr>
              <a:t>概述</a:t>
            </a:r>
            <a:endParaRPr lang="zh-CN" altLang="en-US" sz="2000" b="1" dirty="0">
              <a:solidFill>
                <a:srgbClr val="FF0000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sp>
        <p:nvSpPr>
          <p:cNvPr id="66" name="矩形 65"/>
          <p:cNvSpPr/>
          <p:nvPr>
            <p:custDataLst>
              <p:tags r:id="rId2"/>
            </p:custDataLst>
          </p:nvPr>
        </p:nvSpPr>
        <p:spPr>
          <a:xfrm>
            <a:off x="3231833" y="4333875"/>
            <a:ext cx="228917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方正正纤黑简体" pitchFamily="2" charset="-122"/>
                <a:ea typeface="方正正纤黑简体" pitchFamily="2" charset="-122"/>
              </a:rPr>
              <a:t>班组安全活动培训</a:t>
            </a:r>
            <a:endParaRPr lang="zh-CN" altLang="en-US" sz="2000" b="1" dirty="0">
              <a:solidFill>
                <a:srgbClr val="FF0000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sp>
        <p:nvSpPr>
          <p:cNvPr id="68" name="矩形 67"/>
          <p:cNvSpPr/>
          <p:nvPr>
            <p:custDataLst>
              <p:tags r:id="rId3"/>
            </p:custDataLst>
          </p:nvPr>
        </p:nvSpPr>
        <p:spPr>
          <a:xfrm>
            <a:off x="8596313" y="4333875"/>
            <a:ext cx="2246312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方正正纤黑简体" pitchFamily="2" charset="-122"/>
                <a:ea typeface="方正正纤黑简体" pitchFamily="2" charset="-122"/>
              </a:rPr>
              <a:t>组织架构</a:t>
            </a:r>
            <a:endParaRPr lang="zh-CN" altLang="en-US" sz="2000" b="1" dirty="0">
              <a:solidFill>
                <a:srgbClr val="FF0000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1404938" y="2595563"/>
            <a:ext cx="1485900" cy="1335087"/>
            <a:chOff x="1250578" y="2584404"/>
            <a:chExt cx="1486130" cy="1334570"/>
          </a:xfrm>
        </p:grpSpPr>
        <p:sp>
          <p:nvSpPr>
            <p:cNvPr id="47" name="任意多边形 46"/>
            <p:cNvSpPr/>
            <p:nvPr>
              <p:custDataLst>
                <p:tags r:id="rId5"/>
              </p:custDataLst>
            </p:nvPr>
          </p:nvSpPr>
          <p:spPr>
            <a:xfrm>
              <a:off x="1250578" y="2584404"/>
              <a:ext cx="1486130" cy="133457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8201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1440291" y="2584985"/>
              <a:ext cx="838691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80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01</a:t>
              </a:r>
              <a:endParaRPr lang="zh-CN" altLang="en-US" sz="80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7"/>
            </p:custDataLst>
          </p:nvPr>
        </p:nvGrpSpPr>
        <p:grpSpPr>
          <a:xfrm>
            <a:off x="3817938" y="2621226"/>
            <a:ext cx="1485900" cy="1339587"/>
            <a:chOff x="3989306" y="2579907"/>
            <a:chExt cx="1486130" cy="1339067"/>
          </a:xfrm>
        </p:grpSpPr>
        <p:sp>
          <p:nvSpPr>
            <p:cNvPr id="54" name="任意多边形 53"/>
            <p:cNvSpPr/>
            <p:nvPr>
              <p:custDataLst>
                <p:tags r:id="rId8"/>
              </p:custDataLst>
            </p:nvPr>
          </p:nvSpPr>
          <p:spPr>
            <a:xfrm>
              <a:off x="3989306" y="2584404"/>
              <a:ext cx="1486130" cy="133457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8204" name="文本框 73"/>
            <p:cNvSpPr txBox="1"/>
            <p:nvPr>
              <p:custDataLst>
                <p:tags r:id="rId9"/>
              </p:custDataLst>
            </p:nvPr>
          </p:nvSpPr>
          <p:spPr>
            <a:xfrm>
              <a:off x="4124776" y="2579907"/>
              <a:ext cx="1031051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80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02</a:t>
              </a:r>
              <a:endParaRPr lang="zh-CN" altLang="en-US" sz="80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8937625" y="2595563"/>
            <a:ext cx="1485900" cy="1335087"/>
            <a:chOff x="6728034" y="2584404"/>
            <a:chExt cx="1486130" cy="1334570"/>
          </a:xfrm>
        </p:grpSpPr>
        <p:sp>
          <p:nvSpPr>
            <p:cNvPr id="57" name="任意多边形 56"/>
            <p:cNvSpPr/>
            <p:nvPr>
              <p:custDataLst>
                <p:tags r:id="rId11"/>
              </p:custDataLst>
            </p:nvPr>
          </p:nvSpPr>
          <p:spPr>
            <a:xfrm>
              <a:off x="6728034" y="2584404"/>
              <a:ext cx="1486130" cy="133457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8207" name="文本框 74"/>
            <p:cNvSpPr txBox="1"/>
            <p:nvPr>
              <p:custDataLst>
                <p:tags r:id="rId12"/>
              </p:custDataLst>
            </p:nvPr>
          </p:nvSpPr>
          <p:spPr>
            <a:xfrm>
              <a:off x="6879047" y="2584985"/>
              <a:ext cx="1248603" cy="13215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80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04</a:t>
              </a:r>
              <a:endParaRPr lang="zh-CN" altLang="en-US" sz="80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1" name="任意多边形 90"/>
          <p:cNvSpPr/>
          <p:nvPr>
            <p:custDataLst>
              <p:tags r:id="rId13"/>
            </p:custDataLst>
          </p:nvPr>
        </p:nvSpPr>
        <p:spPr>
          <a:xfrm>
            <a:off x="1235075" y="2447925"/>
            <a:ext cx="1825625" cy="1638300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bg1">
                <a:alpha val="22000"/>
              </a:schemeClr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92" name="任意多边形 91"/>
          <p:cNvSpPr/>
          <p:nvPr>
            <p:custDataLst>
              <p:tags r:id="rId14"/>
            </p:custDataLst>
          </p:nvPr>
        </p:nvSpPr>
        <p:spPr>
          <a:xfrm>
            <a:off x="3613785" y="2473325"/>
            <a:ext cx="1825625" cy="1639888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bg1">
                <a:alpha val="22000"/>
              </a:schemeClr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93" name="任意多边形 92"/>
          <p:cNvSpPr/>
          <p:nvPr>
            <p:custDataLst>
              <p:tags r:id="rId15"/>
            </p:custDataLst>
          </p:nvPr>
        </p:nvSpPr>
        <p:spPr>
          <a:xfrm>
            <a:off x="8767763" y="2449513"/>
            <a:ext cx="1825625" cy="1639888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bg1">
                <a:alpha val="22000"/>
              </a:schemeClr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4" name="任意多边形 23"/>
          <p:cNvSpPr/>
          <p:nvPr/>
        </p:nvSpPr>
        <p:spPr>
          <a:xfrm>
            <a:off x="4443413" y="-1509712"/>
            <a:ext cx="3305175" cy="2968625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bg1">
                <a:alpha val="22000"/>
              </a:schemeClr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0" name="任意多边形 9"/>
          <p:cNvSpPr/>
          <p:nvPr>
            <p:custDataLst>
              <p:tags r:id="rId16"/>
            </p:custDataLst>
          </p:nvPr>
        </p:nvSpPr>
        <p:spPr>
          <a:xfrm>
            <a:off x="6377940" y="2620963"/>
            <a:ext cx="1485900" cy="1335087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gradFill>
            <a:gsLst>
              <a:gs pos="0">
                <a:srgbClr val="E5E5E5"/>
              </a:gs>
              <a:gs pos="100000">
                <a:srgbClr val="FEFEFE"/>
              </a:gs>
            </a:gsLst>
            <a:lin ang="5400000" scaled="1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12" name="任意多边形 11"/>
          <p:cNvSpPr/>
          <p:nvPr>
            <p:custDataLst>
              <p:tags r:id="rId17"/>
            </p:custDataLst>
          </p:nvPr>
        </p:nvSpPr>
        <p:spPr>
          <a:xfrm>
            <a:off x="6136323" y="2473008"/>
            <a:ext cx="1825625" cy="1639888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bg1">
                <a:alpha val="22000"/>
              </a:schemeClr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9" name="文本框 74"/>
          <p:cNvSpPr txBox="1"/>
          <p:nvPr>
            <p:custDataLst>
              <p:tags r:id="rId18"/>
            </p:custDataLst>
          </p:nvPr>
        </p:nvSpPr>
        <p:spPr>
          <a:xfrm>
            <a:off x="6504799" y="2601859"/>
            <a:ext cx="1062947" cy="132395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80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rPr>
              <a:t>03</a:t>
            </a:r>
            <a:endParaRPr lang="zh-CN" altLang="en-US" sz="8000" dirty="0">
              <a:solidFill>
                <a:srgbClr val="2FA598"/>
              </a:solidFill>
              <a:latin typeface="Agency FB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>
            <p:custDataLst>
              <p:tags r:id="rId19"/>
            </p:custDataLst>
          </p:nvPr>
        </p:nvSpPr>
        <p:spPr>
          <a:xfrm>
            <a:off x="5772150" y="4333875"/>
            <a:ext cx="27578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方正正纤黑简体" pitchFamily="2" charset="-122"/>
                <a:ea typeface="方正正纤黑简体" pitchFamily="2" charset="-122"/>
              </a:rPr>
              <a:t>管理部门安全活动培训</a:t>
            </a:r>
            <a:endParaRPr lang="zh-CN" altLang="en-US" sz="2000" b="1" dirty="0">
              <a:solidFill>
                <a:srgbClr val="FF0000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6" grpId="0"/>
      <p:bldP spid="68" grpId="0"/>
      <p:bldP spid="91" grpId="0" animBg="1"/>
      <p:bldP spid="92" grpId="0" bldLvl="0" animBg="1"/>
      <p:bldP spid="93" grpId="0" animBg="1"/>
      <p:bldP spid="24" grpId="0" animBg="1"/>
      <p:bldP spid="12" grpId="0" bldLvl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69342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概述</a:t>
            </a:r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375889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01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720" y="1425575"/>
            <a:ext cx="4369435" cy="37204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410" y="1428750"/>
            <a:ext cx="6963410" cy="40005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69342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概述</a:t>
            </a:r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375889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01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文本框 67"/>
          <p:cNvSpPr txBox="1"/>
          <p:nvPr/>
        </p:nvSpPr>
        <p:spPr>
          <a:xfrm>
            <a:off x="958215" y="1125855"/>
            <a:ext cx="10161270" cy="448500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班组、管理部门安全活动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来源于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《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危险化学品从业单位安全标准化通用规范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》（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AQ3013-2008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）</a:t>
            </a:r>
            <a:r>
              <a:rPr lang="en-US" altLang="zh-CN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5.4.6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章节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安全标准化评分表第</a:t>
            </a:r>
            <a:r>
              <a:rPr lang="en-US" altLang="zh-CN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5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要素，</a:t>
            </a:r>
            <a:r>
              <a:rPr lang="en-US" altLang="zh-CN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5.6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章节日常安全教育；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Agency FB" pitchFamily="34" charset="0"/>
                <a:ea typeface="+mn-ea"/>
                <a:sym typeface="+mn-ea"/>
              </a:rPr>
              <a:t>1.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企业管理部门、班组应按照月度安全活动计划开展安全活动和基本功训练。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Agency FB" pitchFamily="34" charset="0"/>
                <a:ea typeface="+mn-ea"/>
                <a:sym typeface="+mn-ea"/>
              </a:rPr>
              <a:t>2.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班组安全活动每月不少于 2次，每次活动时间不少于 1 学时 。班组安全活动应有负责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人、有计划、有内容、有记录。企业负责人应每月至少参加 1次班组安全活动，基层单位负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责人及其管理人员应每月至少参加 2 次班组安全活动。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Agency FB" pitchFamily="34" charset="0"/>
                <a:ea typeface="+mn-ea"/>
                <a:sym typeface="+mn-ea"/>
              </a:rPr>
              <a:t>3.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管理部门安全活动每月不少于 1 次，每次活动时间不少于2 学时。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Agency FB" pitchFamily="34" charset="0"/>
                <a:ea typeface="+mn-ea"/>
                <a:sym typeface="+mn-ea"/>
              </a:rPr>
              <a:t>4.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企业安全生产管理部 门或专职安全生产管理人员应每月至少 1 次对安全活动记录进行检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查，并签字。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Agency FB" pitchFamily="34" charset="0"/>
                <a:ea typeface="+mn-ea"/>
                <a:sym typeface="+mn-ea"/>
              </a:rPr>
              <a:t>5.</a:t>
            </a:r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企业安全生产管理部 门或专职安全生产管理人员应结合安全生产实际，制定管理部门、班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组月度安全活动计划，规定活动形式、 内容和要求。</a:t>
            </a:r>
            <a:endParaRPr lang="zh-CN" altLang="en-US" sz="20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196977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班组年培训计划</a:t>
            </a:r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413983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02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2905" y="775335"/>
            <a:ext cx="8886190" cy="549402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196977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班组年培训计划</a:t>
            </a:r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413983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02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5950" y="1238250"/>
            <a:ext cx="8420100" cy="43815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196977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班组活动记录本</a:t>
            </a:r>
            <a:endParaRPr lang="en-US" altLang="zh-CN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413983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02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179195"/>
            <a:ext cx="3228975" cy="4049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25" y="205740"/>
            <a:ext cx="4615815" cy="64865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770" y="812800"/>
            <a:ext cx="4253230" cy="580326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248031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班组活动记录本模版</a:t>
            </a:r>
            <a:endParaRPr lang="en-US" altLang="zh-CN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413983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02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5730" y="426720"/>
            <a:ext cx="4319905" cy="600519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273558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管理部门安全活动计划</a:t>
            </a:r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413983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03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0955" y="684530"/>
            <a:ext cx="9886950" cy="583882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2480310" cy="70675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/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  <a:sym typeface="+mn-ea"/>
              </a:rPr>
              <a:t>管理部门活动记录本</a:t>
            </a:r>
            <a:endParaRPr lang="en-US" altLang="zh-CN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413983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03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658360" y="19361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" y="1256030"/>
            <a:ext cx="3436620" cy="48882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755" y="641985"/>
            <a:ext cx="4575810" cy="5827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255" y="285750"/>
            <a:ext cx="4545330" cy="636968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42" name="文本框 67"/>
          <p:cNvSpPr txBox="1"/>
          <p:nvPr/>
        </p:nvSpPr>
        <p:spPr>
          <a:xfrm>
            <a:off x="1147763" y="285750"/>
            <a:ext cx="120396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/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  <a:sym typeface="+mn-ea"/>
              </a:rPr>
              <a:t>组织架构</a:t>
            </a:r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4343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4344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4347" name="文本框 71"/>
            <p:cNvSpPr txBox="1"/>
            <p:nvPr/>
          </p:nvSpPr>
          <p:spPr>
            <a:xfrm>
              <a:off x="374621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04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450" y="970280"/>
            <a:ext cx="11812905" cy="518795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6" name="文本框 67"/>
          <p:cNvSpPr txBox="1"/>
          <p:nvPr/>
        </p:nvSpPr>
        <p:spPr>
          <a:xfrm>
            <a:off x="1074738" y="285750"/>
            <a:ext cx="120396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方正正纤黑简体" pitchFamily="2" charset="-122"/>
                <a:ea typeface="方正正纤黑简体" pitchFamily="2" charset="-122"/>
              </a:rPr>
              <a:t>组织架构</a:t>
            </a:r>
            <a:endParaRPr lang="zh-CN" altLang="en-US" sz="2000" b="1" dirty="0">
              <a:solidFill>
                <a:schemeClr val="bg1"/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0247" name="组合 69"/>
          <p:cNvGrpSpPr/>
          <p:nvPr/>
        </p:nvGrpSpPr>
        <p:grpSpPr>
          <a:xfrm>
            <a:off x="207963" y="101600"/>
            <a:ext cx="866775" cy="777875"/>
            <a:chOff x="283980" y="301282"/>
            <a:chExt cx="866605" cy="778226"/>
          </a:xfrm>
        </p:grpSpPr>
        <p:grpSp>
          <p:nvGrpSpPr>
            <p:cNvPr id="10248" name="组合 70"/>
            <p:cNvGrpSpPr/>
            <p:nvPr/>
          </p:nvGrpSpPr>
          <p:grpSpPr>
            <a:xfrm>
              <a:off x="283980" y="301282"/>
              <a:ext cx="866605" cy="778226"/>
              <a:chOff x="225922" y="165203"/>
              <a:chExt cx="1038215" cy="93233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65209" y="290285"/>
                <a:ext cx="759642" cy="682172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E5E5"/>
                  </a:gs>
                  <a:gs pos="100000">
                    <a:srgbClr val="FEFEFE"/>
                  </a:gs>
                </a:gsLst>
                <a:lin ang="5400000" scaled="1"/>
              </a:gradFill>
              <a:ln w="2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0E0E0"/>
                    </a:gs>
                  </a:gsLst>
                  <a:lin ang="5400000" scaled="1"/>
                </a:gra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4" name="任意多边形 73"/>
              <p:cNvSpPr/>
              <p:nvPr/>
            </p:nvSpPr>
            <p:spPr>
              <a:xfrm>
                <a:off x="225922" y="165203"/>
                <a:ext cx="1038215" cy="932335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>
                    <a:alpha val="22000"/>
                  </a:schemeClr>
                </a:solidFill>
              </a:ln>
              <a:effectLst>
                <a:outerShdw blurRad="571500" dist="342900" dir="228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0251" name="文本框 71"/>
            <p:cNvSpPr txBox="1"/>
            <p:nvPr/>
          </p:nvSpPr>
          <p:spPr>
            <a:xfrm>
              <a:off x="413983" y="367229"/>
              <a:ext cx="662810" cy="6454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dirty="0">
                  <a:solidFill>
                    <a:srgbClr val="2FA598"/>
                  </a:solidFill>
                  <a:latin typeface="Agency FB" pitchFamily="34" charset="0"/>
                  <a:ea typeface="宋体" panose="02010600030101010101" pitchFamily="2" charset="-122"/>
                </a:rPr>
                <a:t>04</a:t>
              </a:r>
              <a:endParaRPr lang="zh-CN" altLang="en-US" sz="3600" dirty="0">
                <a:solidFill>
                  <a:srgbClr val="2FA598"/>
                </a:solidFill>
                <a:latin typeface="Agency FB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文本框 67"/>
          <p:cNvSpPr txBox="1"/>
          <p:nvPr/>
        </p:nvSpPr>
        <p:spPr>
          <a:xfrm>
            <a:off x="958215" y="1125855"/>
            <a:ext cx="10161270" cy="448500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algn="l"/>
            <a:r>
              <a:rPr lang="zh-CN" altLang="en-US" sz="2800" b="1" dirty="0" smtClean="0">
                <a:solidFill>
                  <a:schemeClr val="tx1"/>
                </a:solidFill>
                <a:latin typeface="Agency FB" pitchFamily="34" charset="0"/>
                <a:ea typeface="+mn-ea"/>
                <a:sym typeface="+mn-ea"/>
              </a:rPr>
              <a:t>班组分为：</a:t>
            </a:r>
            <a:r>
              <a:rPr lang="zh-CN" altLang="en-US" sz="28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生产班组、包装班组、储运班组、设仪班组</a:t>
            </a:r>
            <a:endParaRPr lang="zh-CN" altLang="en-US" sz="28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endParaRPr lang="zh-CN" altLang="en-US" sz="28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r>
              <a:rPr lang="zh-CN" altLang="en-US" sz="2800" b="1" dirty="0" smtClean="0">
                <a:solidFill>
                  <a:schemeClr val="tx1"/>
                </a:solidFill>
                <a:latin typeface="Agency FB" pitchFamily="34" charset="0"/>
                <a:ea typeface="+mn-ea"/>
                <a:sym typeface="+mn-ea"/>
              </a:rPr>
              <a:t>管理部门分为：</a:t>
            </a:r>
            <a:r>
              <a:rPr lang="zh-CN" altLang="en-US" sz="28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品控部、财务部、行政中心、</a:t>
            </a:r>
            <a:r>
              <a:rPr lang="en-US" altLang="zh-CN" sz="28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EHS</a:t>
            </a:r>
            <a:r>
              <a:rPr lang="zh-CN" altLang="en-US" sz="2800" b="1" dirty="0" smtClean="0">
                <a:solidFill>
                  <a:schemeClr val="bg1"/>
                </a:solidFill>
                <a:latin typeface="Agency FB" pitchFamily="34" charset="0"/>
                <a:ea typeface="+mn-ea"/>
                <a:sym typeface="+mn-ea"/>
              </a:rPr>
              <a:t>中心</a:t>
            </a:r>
            <a:endParaRPr lang="zh-CN" altLang="en-US" sz="28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endParaRPr lang="zh-CN" altLang="en-US" sz="28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  <a:p>
            <a:pPr algn="l"/>
            <a:endParaRPr lang="zh-CN" altLang="en-US" sz="2800" b="1" dirty="0" smtClean="0">
              <a:solidFill>
                <a:schemeClr val="bg1"/>
              </a:solidFill>
              <a:latin typeface="Agency FB" pitchFamily="34" charset="0"/>
              <a:ea typeface="+mn-ea"/>
              <a:sym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" name="六边形 56"/>
          <p:cNvSpPr/>
          <p:nvPr/>
        </p:nvSpPr>
        <p:spPr>
          <a:xfrm rot="5400000">
            <a:off x="4426897" y="2932015"/>
            <a:ext cx="4237367" cy="3616159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2" name="六边形 61"/>
          <p:cNvSpPr/>
          <p:nvPr/>
        </p:nvSpPr>
        <p:spPr>
          <a:xfrm rot="5400000" flipH="1">
            <a:off x="2316846" y="3782705"/>
            <a:ext cx="3207864" cy="2737582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3" name="六边形 62"/>
          <p:cNvSpPr/>
          <p:nvPr/>
        </p:nvSpPr>
        <p:spPr>
          <a:xfrm rot="5400000" flipH="1">
            <a:off x="3011672" y="3976487"/>
            <a:ext cx="1188193" cy="1014000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4" name="六边形 63"/>
          <p:cNvSpPr/>
          <p:nvPr/>
        </p:nvSpPr>
        <p:spPr>
          <a:xfrm rot="5400000" flipH="1">
            <a:off x="8493853" y="4536185"/>
            <a:ext cx="1188193" cy="1014000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5" name="六边形 64"/>
          <p:cNvSpPr/>
          <p:nvPr/>
        </p:nvSpPr>
        <p:spPr>
          <a:xfrm rot="5400000" flipH="1">
            <a:off x="8673084" y="5024817"/>
            <a:ext cx="1689837" cy="1442102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6" name="六边形 65"/>
          <p:cNvSpPr/>
          <p:nvPr/>
        </p:nvSpPr>
        <p:spPr>
          <a:xfrm rot="5400000" flipH="1">
            <a:off x="9628397" y="4415558"/>
            <a:ext cx="2635986" cy="2249543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7" name="六边形 66"/>
          <p:cNvSpPr/>
          <p:nvPr/>
        </p:nvSpPr>
        <p:spPr>
          <a:xfrm rot="5400000" flipH="1">
            <a:off x="1805573" y="4356792"/>
            <a:ext cx="1833900" cy="1565045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8" name="六边形 67"/>
          <p:cNvSpPr/>
          <p:nvPr/>
        </p:nvSpPr>
        <p:spPr>
          <a:xfrm rot="5400000" flipH="1">
            <a:off x="-87629" y="4199519"/>
            <a:ext cx="2581335" cy="2202903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2" name="六边形 71"/>
          <p:cNvSpPr/>
          <p:nvPr/>
        </p:nvSpPr>
        <p:spPr>
          <a:xfrm rot="5400000" flipH="1">
            <a:off x="8392054" y="5524267"/>
            <a:ext cx="519340" cy="443204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7" name="直接连接符 6"/>
          <p:cNvCxnSpPr/>
          <p:nvPr/>
        </p:nvCxnSpPr>
        <p:spPr>
          <a:xfrm>
            <a:off x="3236913" y="4379913"/>
            <a:ext cx="5343525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六边形 24"/>
          <p:cNvSpPr/>
          <p:nvPr/>
        </p:nvSpPr>
        <p:spPr>
          <a:xfrm rot="5400000" flipH="1">
            <a:off x="8315604" y="4158641"/>
            <a:ext cx="519344" cy="443208"/>
          </a:xfrm>
          <a:prstGeom prst="hexagon">
            <a:avLst>
              <a:gd name="adj" fmla="val 27952"/>
              <a:gd name="vf" fmla="val 115470"/>
            </a:avLst>
          </a:prstGeom>
          <a:gradFill flip="none" rotWithShape="1">
            <a:gsLst>
              <a:gs pos="0">
                <a:srgbClr val="FBFBFB"/>
              </a:gs>
              <a:gs pos="100000">
                <a:srgbClr val="E1E1E1"/>
              </a:gs>
            </a:gsLst>
            <a:lin ang="18900000" scaled="1"/>
            <a:tileRect/>
          </a:gradFill>
          <a:ln w="38100">
            <a:gradFill>
              <a:gsLst>
                <a:gs pos="0">
                  <a:srgbClr val="FCFCFC"/>
                </a:gs>
                <a:gs pos="100000">
                  <a:srgbClr val="E1E1E1"/>
                </a:gs>
              </a:gsLst>
              <a:lin ang="5400000" scaled="1"/>
            </a:gradFill>
          </a:ln>
          <a:effectLst>
            <a:outerShdw blurRad="901700" dist="927100" dir="11040000" sx="91000" sy="91000" algn="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8" name="文本框 17"/>
          <p:cNvSpPr txBox="1"/>
          <p:nvPr/>
        </p:nvSpPr>
        <p:spPr>
          <a:xfrm>
            <a:off x="749935" y="547688"/>
            <a:ext cx="11898313" cy="3138170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square" rtlCol="0">
            <a:spAutoFit/>
          </a:bodyPr>
          <a:p>
            <a:pPr fontAlgn="auto"/>
            <a:r>
              <a:rPr lang="zh-CN" altLang="en-US" sz="66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安全第一</a:t>
            </a:r>
            <a:endParaRPr lang="zh-CN" altLang="en-US" sz="6600" b="1" noProof="1" dirty="0" smtClean="0">
              <a:solidFill>
                <a:schemeClr val="bg1"/>
              </a:solidFill>
              <a:latin typeface="Agency FB" pitchFamily="34" charset="0"/>
              <a:ea typeface="+mn-ea"/>
              <a:cs typeface="+mn-cs"/>
            </a:endParaRPr>
          </a:p>
          <a:p>
            <a:pPr fontAlgn="auto"/>
            <a:r>
              <a:rPr lang="zh-CN" altLang="en-US" sz="66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 </a:t>
            </a:r>
            <a:r>
              <a:rPr lang="en-US" altLang="zh-CN" sz="66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             </a:t>
            </a:r>
            <a:r>
              <a:rPr lang="zh-CN" altLang="en-US" sz="66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预防为主</a:t>
            </a:r>
            <a:r>
              <a:rPr lang="en-US" altLang="zh-CN" sz="66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 </a:t>
            </a:r>
            <a:endParaRPr lang="en-US" altLang="zh-CN" sz="6600" b="1" noProof="1" dirty="0" smtClean="0">
              <a:solidFill>
                <a:schemeClr val="bg1"/>
              </a:solidFill>
              <a:latin typeface="Agency FB" pitchFamily="34" charset="0"/>
              <a:ea typeface="+mn-ea"/>
              <a:cs typeface="+mn-cs"/>
            </a:endParaRPr>
          </a:p>
          <a:p>
            <a:pPr fontAlgn="auto"/>
            <a:r>
              <a:rPr lang="en-US" altLang="zh-CN" sz="66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                             </a:t>
            </a:r>
            <a:r>
              <a:rPr lang="zh-CN" altLang="en-US" sz="6600" b="1" noProof="1" dirty="0" smtClean="0">
                <a:solidFill>
                  <a:schemeClr val="bg1"/>
                </a:solidFill>
                <a:latin typeface="Agency FB" pitchFamily="34" charset="0"/>
                <a:ea typeface="+mn-ea"/>
                <a:cs typeface="+mn-cs"/>
              </a:rPr>
              <a:t>综合治理</a:t>
            </a:r>
            <a:endParaRPr lang="zh-CN" altLang="en-US" sz="6600" b="1" noProof="1" dirty="0" smtClean="0">
              <a:solidFill>
                <a:schemeClr val="bg1"/>
              </a:solidFill>
              <a:latin typeface="Agency FB" pitchFamily="34" charset="0"/>
              <a:ea typeface="+mn-ea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013" y="5637213"/>
            <a:ext cx="5314950" cy="1323975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none" rtlCol="0">
            <a:spAutoFit/>
          </a:bodyPr>
          <a:p>
            <a:pPr fontAlgn="auto"/>
            <a:r>
              <a:rPr lang="zh-CN" altLang="en-US" sz="8000" noProof="1" dirty="0" smtClean="0">
                <a:solidFill>
                  <a:srgbClr val="00B050"/>
                </a:solidFill>
                <a:latin typeface="方正正纤黑简体" pitchFamily="2" charset="-122"/>
                <a:ea typeface="方正正纤黑简体" pitchFamily="2" charset="-122"/>
                <a:cs typeface="+mn-cs"/>
              </a:rPr>
              <a:t>谢谢大家！</a:t>
            </a:r>
            <a:endParaRPr lang="zh-CN" altLang="en-US" sz="8000" noProof="1" dirty="0" smtClean="0">
              <a:solidFill>
                <a:srgbClr val="00B050"/>
              </a:solidFill>
              <a:latin typeface="方正正纤黑简体" pitchFamily="2" charset="-122"/>
              <a:ea typeface="方正正纤黑简体" pitchFamily="2" charset="-122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72" grpId="0" bldLvl="0" animBg="1"/>
      <p:bldP spid="25" grpId="0" bldLvl="0" animBg="1"/>
      <p:bldP spid="18" grpId="0" bldLvl="0" animBg="1"/>
      <p:bldP spid="16" grpId="0" bldLvl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2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3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4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5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6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7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8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9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0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1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2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3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4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5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6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7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8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19.xml><?xml version="1.0" encoding="utf-8"?>
<p:tagLst xmlns:p="http://schemas.openxmlformats.org/presentationml/2006/main">
  <p:tag name="KSO_WM_DIAGRAM_VIRTUALLY_FRAME" val="{&quot;height&quot;:208,&quot;left&quot;:84.45,&quot;top&quot;:192.75,&quot;width&quot;:769.3}"/>
</p:tagLst>
</file>

<file path=ppt/tags/tag20.xml><?xml version="1.0" encoding="utf-8"?>
<p:tagLst xmlns:p="http://schemas.openxmlformats.org/presentationml/2006/main">
  <p:tag name="commondata" val="eyJoZGlkIjoiN2E5ZTYxNDE4YjVjMjVkMjhhNmI4ODMxODUwMDIxNDIifQ=="/>
  <p:tag name="resource_record_key" val="{&quot;13&quot;:[4364974],&quot;29&quot;:[20405950,20405934]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611</Words>
  <Application>WPS 演示</Application>
  <PresentationFormat>自定义</PresentationFormat>
  <Paragraphs>86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Agency FB</vt:lpstr>
      <vt:lpstr>Trebuchet MS</vt:lpstr>
      <vt:lpstr>锐字云字库超粗黑体1.0</vt:lpstr>
      <vt:lpstr>黑体</vt:lpstr>
      <vt:lpstr>方正正纤黑简体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陌生人</cp:lastModifiedBy>
  <cp:revision>240</cp:revision>
  <dcterms:created xsi:type="dcterms:W3CDTF">2016-03-31T10:33:00Z</dcterms:created>
  <dcterms:modified xsi:type="dcterms:W3CDTF">2024-08-07T01:54:12Z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2052-12.1.0.16388</vt:lpwstr>
  </property>
  <property fmtid="{D5CDD505-2E9C-101B-9397-08002B2CF9AE}" pid="3" name="ICV">
    <vt:lpwstr>4BA6B3242547449FB06C6BEE89776C15_13</vt:lpwstr>
  </property>
</Properties>
</file>